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9" r:id="rId6"/>
    <p:sldId id="272" r:id="rId7"/>
    <p:sldId id="271" r:id="rId8"/>
    <p:sldId id="270" r:id="rId9"/>
    <p:sldId id="264" r:id="rId10"/>
    <p:sldId id="260" r:id="rId11"/>
    <p:sldId id="274" r:id="rId12"/>
    <p:sldId id="262" r:id="rId13"/>
    <p:sldId id="263" r:id="rId14"/>
    <p:sldId id="273" r:id="rId15"/>
    <p:sldId id="267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31" autoAdjust="0"/>
  </p:normalViewPr>
  <p:slideViewPr>
    <p:cSldViewPr>
      <p:cViewPr varScale="1">
        <p:scale>
          <a:sx n="118" d="100"/>
          <a:sy n="118" d="100"/>
        </p:scale>
        <p:origin x="17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6C196-6C1B-4E57-BD44-91C68F16E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42259-15BB-44B2-ABF2-6F1DD54BB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0ED583E-C456-44DA-9FEF-74E2C6901508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32EC50-D552-499E-B851-49787D32C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19033B-681A-4F54-A9D3-F5351508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CD2C-51E6-4007-A069-A4A0CC448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3CFA-97AD-44F1-8217-8D2FD005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944FF-1F63-47A8-AD2D-B3FE256E8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84BC9C00-F9F8-438F-AE6A-67978DFBD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B48EE34-CBDF-48D0-B208-316DBA3DE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A1074D7-580A-489E-AACD-F650B25EA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6D701C-6805-48C3-AF61-8530A17F470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0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5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6EB584A-849D-49B5-8714-707B1920E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11E05037-FD20-462B-810F-2AEE495CAD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6342786-D698-431A-A884-B2B3EFE6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FE6D7-EDC5-4859-A3A8-2C9D87325A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3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BBAF46-C6F0-49E7-A905-1C6E49AE4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36FD1DC-29A4-4B61-AD64-141BD136B1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5948EF-D432-44D5-82A2-BFE33C80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E1380F-B148-4F58-A481-EA6F274E6BE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161079C-208B-4FF0-80AB-C93E14162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D6B33A8-3D43-4B38-821E-62FC93E12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802F617-48E1-4FA1-9B14-078B22F9C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28ACB3-38ED-4A2F-9116-CC0C7E0039C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C416-CD45-4184-99F1-03069557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CD09C-44CE-457C-B77F-9984EC427D27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05A5-1F83-417C-880D-46EA4B3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DA44-36C4-4145-99E8-8B68D1E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084A3-2951-4208-AB1B-AC99A104F9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2CD98-D5DD-43BC-A5E0-15CA7DFACB6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33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8CC1-4CFD-4BB6-98DD-1EE1250C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96C34-9DAD-4A18-AB30-3ED0C6708C92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926F-E878-48A9-8E53-2BFDBD96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3D57-0458-4CC7-98C0-F2AFBCD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1BB9C-0CA7-4381-886A-35AF3B386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7F3A4-334A-48D2-A87E-41BB534DB6B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77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E4D7-E7A9-4CDA-9B2C-26F7D7D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6ACB-1060-491F-942B-69D20226D301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9D22-63A9-4B5A-B102-47B3FF15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028B-12A6-464D-99F6-FE7E2FC5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B7D-4BF9-487C-83A8-26919D0F8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56FF-1E28-4ABC-B618-63ED56BFB2D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4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4528" y="62460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528" y="62460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438" y="462074"/>
            <a:ext cx="343768" cy="40413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4757F-FEF3-42F3-97B4-BEA41EC75422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7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224E-716D-45BD-A61F-F8A6C38A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C6D9A-63D3-48B1-A9D4-D0F8ADD17F99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0810D-CFEE-43CA-9449-05453F08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AC34-BB46-40A9-8F3F-0AC4E9A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21FE-BE41-4C75-A744-08865AA12E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1005D-9F72-4002-9DC5-9DB150A27D4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8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7BBA-173B-4243-A349-004B3CB0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5E2C-F702-4512-8602-9CA4A6B22AAA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A86D-535A-4CBD-81BC-2C7787C8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475E-454D-4225-8A5C-044875BB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2B641-2F67-40BC-9C94-019D96C62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6948-A355-42C6-978C-88969FB65F9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93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6A0F5D-AA43-4085-9702-5C4101B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2E47E-DAA2-49C3-B6FA-4D0E693D4EC2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FD5AC-912F-43EB-8985-F28F28C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83438B-ADA6-48B4-825A-A0785F72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C53C-91A6-4502-AB51-4CF4BD25C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14F1F-10D5-4489-BC53-FF15EC4CC98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5EF684-6E26-47AA-8CE7-571AF2A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2B0F-778B-4070-9302-65D41CDBA463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C6BDF-B248-46D1-BB26-87B22F7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AFCDA8-C3B5-4FDC-84BA-D700F4C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09BF-E1D5-41D5-B5C7-03E454C2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974E-744E-4E27-8B73-4DAEE6073CA5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40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80BD74-BFB8-49DB-9973-ACF2D33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C59D-3456-4171-931C-C213D48EF234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BA368-52C2-467B-A44C-FF149E8C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971E49-1C6D-4AAB-80AF-C2D17A7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89807-CA30-40ED-8417-EC16345C0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C2B39-9862-4CFB-AA72-09FFB38795F8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899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DD5FC4-B06A-4D04-9E81-41041B3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ED887-BE21-4538-8BA8-CFCE73638254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A9AC79-5FD7-4550-A212-4607D0C1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95F6E-F541-4479-9C5F-CAED3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AD331-05D9-4DEE-B36E-B2AB8D208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E75A-3128-48DA-BAA2-D4C6562E0EF0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6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142E2-DF50-484D-8244-71DD5B64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7449C-7E27-4B43-8F3E-732061872819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88C4E6-37D1-4F14-87A2-DD8386E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0C8C14-0589-4873-B8F9-4407B96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3BA-6FE5-4EF0-A231-3B6339BC4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3D567-106B-4323-89AC-E44CF17D6A51}"/>
              </a:ext>
            </a:extLst>
          </p:cNvPr>
          <p:cNvSpPr/>
          <p:nvPr userDrawn="1"/>
        </p:nvSpPr>
        <p:spPr>
          <a:xfrm>
            <a:off x="7008043" y="-15240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36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2567F19-2B5D-4332-9851-459D26CD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DA56E-7F99-4370-83F5-855B20F03A05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818742-A2B5-4AEE-9963-839F241B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A5FF27-E609-41E8-944A-66E98695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8D01-C173-413F-8B6A-C796E2E67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5CBF3-FFFB-42EE-83CC-B08FD7224F8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25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9F32F18-C403-444A-A993-5A1DB434C3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2CFA8E-FEB1-4BEA-A6BB-C5FF7BA0C4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E8B8-00F8-4D9A-AFF6-0612A8725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5FFA9C-1042-41E5-827B-63A3BAEA6844}" type="datetimeFigureOut">
              <a:rPr lang="en-US"/>
              <a:pPr>
                <a:defRPr/>
              </a:pPr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58C-E614-4599-A6DC-CD650A11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C98-3FBA-4EC6-847E-5AFDC02C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74046-476E-4591-A61C-B1E96F8C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8760EB8C-95F9-4838-B64F-6489E912DC9F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22FC-69C6-44B8-BB8D-A9D8FFBB3C14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ggingface.co/spaces/20065320rp/safetyhelmet_photo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F18C131-9373-4CEC-B165-75063F57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14668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C3879C Capstone Project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EFE2F-250F-4E4C-9613-8BCA9262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705600" cy="21336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Final Report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PPE violations – Safety Helmet detection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 Zhao Hong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20065320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Results (interim)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DD438-6440-4E6A-9691-B9B8DCFCF4B2}"/>
              </a:ext>
            </a:extLst>
          </p:cNvPr>
          <p:cNvSpPr txBox="1"/>
          <p:nvPr/>
        </p:nvSpPr>
        <p:spPr>
          <a:xfrm>
            <a:off x="627888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Incorrect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A7A1-C42A-423A-B250-D5D396E1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1" y="3500272"/>
            <a:ext cx="2601359" cy="25863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Roboflow</a:t>
            </a:r>
            <a:r>
              <a:rPr lang="en-US" altLang="en-US" sz="2800" dirty="0"/>
              <a:t> is used to train for safety helmet detection. However, the accuracy is still lacking in actual scenario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06A8B-E932-42D5-B756-00A11F64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1"/>
          <a:stretch/>
        </p:blipFill>
        <p:spPr>
          <a:xfrm>
            <a:off x="6248400" y="3505200"/>
            <a:ext cx="2601359" cy="2554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4ADA5-29A0-4F45-BB41-30A1601DD449}"/>
              </a:ext>
            </a:extLst>
          </p:cNvPr>
          <p:cNvSpPr txBox="1"/>
          <p:nvPr/>
        </p:nvSpPr>
        <p:spPr>
          <a:xfrm>
            <a:off x="99060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A41BE-6B16-44B3-9CF1-90E178E0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39" y="3499990"/>
            <a:ext cx="2627363" cy="2554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CCD7C-661C-4AC5-AAE1-C839E4385076}"/>
              </a:ext>
            </a:extLst>
          </p:cNvPr>
          <p:cNvSpPr txBox="1"/>
          <p:nvPr/>
        </p:nvSpPr>
        <p:spPr>
          <a:xfrm>
            <a:off x="3619500" y="60244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F4AA9-39ED-4D5E-B6AD-B2340E4F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30" y="2769676"/>
            <a:ext cx="5029200" cy="6798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Challenges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Besides </a:t>
            </a:r>
            <a:r>
              <a:rPr lang="en-US" altLang="en-US" sz="2800" dirty="0" err="1"/>
              <a:t>Roboflow</a:t>
            </a:r>
            <a:r>
              <a:rPr lang="en-US" altLang="en-US" sz="2800" dirty="0"/>
              <a:t>, are there other recommended image classification and segmentation that can be used?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Is it okay to apply available pre-trained model directly to project?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Transfer learning of pre-trained model: </a:t>
            </a:r>
            <a:br>
              <a:rPr lang="en-US" altLang="en-US" sz="2800" dirty="0"/>
            </a:br>
            <a:r>
              <a:rPr lang="en-US" altLang="en-US" sz="2800" dirty="0"/>
              <a:t>Any example ? How to apply onto CCTV monitoring?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How to detect non-conformance and trigger alert (e.g. email) to respective department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53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Project Schedule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9998296"/>
              </p:ext>
            </p:extLst>
          </p:nvPr>
        </p:nvGraphicFramePr>
        <p:xfrm>
          <a:off x="665609" y="1676400"/>
          <a:ext cx="7634644" cy="4495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362186897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67601161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1951062075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571582062"/>
                    </a:ext>
                  </a:extLst>
                </a:gridCol>
              </a:tblGrid>
              <a:tr h="861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en-US" sz="1800" baseline="30000">
                          <a:effectLst/>
                        </a:rPr>
                        <a:t>th</a:t>
                      </a:r>
                      <a:r>
                        <a:rPr lang="en-US" sz="1800">
                          <a:effectLst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Apr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Collection of 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3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Python programming of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8994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Finetuning of Pre-train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4852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r>
                        <a:rPr lang="en-US" sz="1800" dirty="0"/>
                        <a:t>Submission of Interim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6190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Transfer learning of Pre-train model</a:t>
                      </a:r>
                      <a:r>
                        <a:rPr lang="en-SG" sz="1800" dirty="0"/>
                        <a:t> into deployment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78069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Submission of Reports &amp; Project Deliverables</a:t>
                      </a:r>
                      <a:endParaRPr lang="en-SG" sz="18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65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Oral Presentation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0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C4D7B-0BD7-88A0-4B8E-406064AB2F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Test images show that the model is accurate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871F2-9C51-2181-67CB-4DC7B2BD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0" y="2144898"/>
            <a:ext cx="2923292" cy="2175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6F7AF-6FCD-213E-0689-0BD48DA53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"/>
          <a:stretch/>
        </p:blipFill>
        <p:spPr>
          <a:xfrm>
            <a:off x="4378878" y="2132279"/>
            <a:ext cx="3124199" cy="2175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57F79-2F64-F825-C947-8E767C4F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72" y="4384435"/>
            <a:ext cx="2910820" cy="217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1E7140-0ECA-B80C-8FFE-1190FF63E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11"/>
          <a:stretch/>
        </p:blipFill>
        <p:spPr>
          <a:xfrm>
            <a:off x="4375827" y="4384436"/>
            <a:ext cx="3124199" cy="21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C4D7B-0BD7-88A0-4B8E-406064AB2F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Machine learning model is deployed into web interface via </a:t>
            </a:r>
            <a:r>
              <a:rPr lang="en-US" dirty="0" err="1"/>
              <a:t>Gradio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EDF49-FE03-B065-852B-99CC582604FA}"/>
              </a:ext>
            </a:extLst>
          </p:cNvPr>
          <p:cNvSpPr txBox="1"/>
          <p:nvPr/>
        </p:nvSpPr>
        <p:spPr>
          <a:xfrm>
            <a:off x="1524000" y="605344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https://huggingface.co/spaces/20065320rp/safetyhelmet_photo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2C4B32-47A1-F0C7-AF0E-35D2087E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040" y="2556055"/>
            <a:ext cx="1595448" cy="1595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37EAE-60CB-C40D-8EFF-9D9E64329D11}"/>
              </a:ext>
            </a:extLst>
          </p:cNvPr>
          <p:cNvSpPr txBox="1"/>
          <p:nvPr/>
        </p:nvSpPr>
        <p:spPr>
          <a:xfrm>
            <a:off x="7034488" y="4077261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to access </a:t>
            </a:r>
            <a:r>
              <a:rPr lang="en-US" sz="1200" dirty="0" err="1"/>
              <a:t>Gradio</a:t>
            </a:r>
            <a:r>
              <a:rPr lang="en-US" sz="1200" dirty="0"/>
              <a:t> Web interface for safety helmet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D229E-B647-1763-4909-8093429C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2" y="2577626"/>
            <a:ext cx="1446696" cy="294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284534-47D9-877E-09B8-49D7CD4F2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47"/>
          <a:stretch/>
        </p:blipFill>
        <p:spPr>
          <a:xfrm>
            <a:off x="2471372" y="2651151"/>
            <a:ext cx="4506892" cy="2895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0316F8-2B8F-175E-4A8B-48C66045EDA6}"/>
              </a:ext>
            </a:extLst>
          </p:cNvPr>
          <p:cNvSpPr txBox="1"/>
          <p:nvPr/>
        </p:nvSpPr>
        <p:spPr>
          <a:xfrm>
            <a:off x="1143000" y="56388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Mobile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9099-99D7-961F-E04C-FDCA1D56687A}"/>
              </a:ext>
            </a:extLst>
          </p:cNvPr>
          <p:cNvSpPr txBox="1"/>
          <p:nvPr/>
        </p:nvSpPr>
        <p:spPr>
          <a:xfrm>
            <a:off x="3939004" y="5623267"/>
            <a:ext cx="4578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Desktop interface</a:t>
            </a:r>
          </a:p>
        </p:txBody>
      </p:sp>
    </p:spTree>
    <p:extLst>
      <p:ext uri="{BB962C8B-B14F-4D97-AF65-F5344CB8AC3E}">
        <p14:creationId xmlns:p14="http://schemas.microsoft.com/office/powerpoint/2010/main" val="33783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Due to internal request, there is a change in project scope</a:t>
            </a: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FD-0153-4315-BC76-8D063F4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557"/>
            <a:ext cx="6557963" cy="36201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B6DBDC-107E-41FA-B994-6CEB49A561E2}"/>
              </a:ext>
            </a:extLst>
          </p:cNvPr>
          <p:cNvGrpSpPr/>
          <p:nvPr/>
        </p:nvGrpSpPr>
        <p:grpSpPr>
          <a:xfrm>
            <a:off x="838200" y="3099751"/>
            <a:ext cx="4267200" cy="3026412"/>
            <a:chOff x="838200" y="3099751"/>
            <a:chExt cx="4267200" cy="30264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7271-78AB-4DD0-8543-E2ADD0DD1F47}"/>
                </a:ext>
              </a:extLst>
            </p:cNvPr>
            <p:cNvSpPr/>
            <p:nvPr/>
          </p:nvSpPr>
          <p:spPr>
            <a:xfrm>
              <a:off x="838200" y="5943600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A7E671-6DC2-4E18-ABE5-445C1B6471F3}"/>
                </a:ext>
              </a:extLst>
            </p:cNvPr>
            <p:cNvSpPr/>
            <p:nvPr/>
          </p:nvSpPr>
          <p:spPr>
            <a:xfrm>
              <a:off x="1600200" y="3246437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D68765-028E-4DF1-BD06-A407A46365E1}"/>
                </a:ext>
              </a:extLst>
            </p:cNvPr>
            <p:cNvSpPr/>
            <p:nvPr/>
          </p:nvSpPr>
          <p:spPr>
            <a:xfrm>
              <a:off x="1828800" y="3627437"/>
              <a:ext cx="32766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269765-9A34-4DB3-A15F-3BCA6A210473}"/>
                </a:ext>
              </a:extLst>
            </p:cNvPr>
            <p:cNvSpPr/>
            <p:nvPr/>
          </p:nvSpPr>
          <p:spPr>
            <a:xfrm>
              <a:off x="838200" y="3099751"/>
              <a:ext cx="762000" cy="710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Recent LTIF (Lost Time Injury Frequency) trends and accident have been escalating, which has to be improved.</a:t>
            </a:r>
            <a:endParaRPr lang="en-US" alt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22D3-0FEB-4580-AD5B-45C44197A1C9}"/>
              </a:ext>
            </a:extLst>
          </p:cNvPr>
          <p:cNvGrpSpPr/>
          <p:nvPr/>
        </p:nvGrpSpPr>
        <p:grpSpPr>
          <a:xfrm>
            <a:off x="1066800" y="3124200"/>
            <a:ext cx="7257383" cy="3459162"/>
            <a:chOff x="838200" y="2133600"/>
            <a:chExt cx="8019383" cy="3917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7B40F-8B74-4E6E-94D0-7FFA3133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3600"/>
              <a:ext cx="8019383" cy="38996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BA9DAC-9682-4A6B-80C6-148E38A19395}"/>
                </a:ext>
              </a:extLst>
            </p:cNvPr>
            <p:cNvSpPr/>
            <p:nvPr/>
          </p:nvSpPr>
          <p:spPr>
            <a:xfrm>
              <a:off x="3886200" y="57912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29AC5E-747B-4C82-8142-7BABD09556AD}"/>
                </a:ext>
              </a:extLst>
            </p:cNvPr>
            <p:cNvSpPr/>
            <p:nvPr/>
          </p:nvSpPr>
          <p:spPr>
            <a:xfrm>
              <a:off x="4800600" y="5791199"/>
              <a:ext cx="562309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21CA1F-D088-48A6-9368-51A6905A05EB}"/>
                </a:ext>
              </a:extLst>
            </p:cNvPr>
            <p:cNvSpPr/>
            <p:nvPr/>
          </p:nvSpPr>
          <p:spPr>
            <a:xfrm>
              <a:off x="5489909" y="5809483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29B40E-4844-43C5-A052-0331CDC3AF63}"/>
                </a:ext>
              </a:extLst>
            </p:cNvPr>
            <p:cNvSpPr/>
            <p:nvPr/>
          </p:nvSpPr>
          <p:spPr>
            <a:xfrm>
              <a:off x="6015872" y="5791198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58632-F456-4E2E-9D13-8BBF402C6D9E}"/>
                </a:ext>
              </a:extLst>
            </p:cNvPr>
            <p:cNvSpPr/>
            <p:nvPr/>
          </p:nvSpPr>
          <p:spPr>
            <a:xfrm>
              <a:off x="2286000" y="21336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E1ED3-4561-4066-A73C-FCD47B3A2A64}"/>
                </a:ext>
              </a:extLst>
            </p:cNvPr>
            <p:cNvSpPr/>
            <p:nvPr/>
          </p:nvSpPr>
          <p:spPr>
            <a:xfrm>
              <a:off x="5253872" y="2133600"/>
              <a:ext cx="2747128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C909C-14FB-43DF-B69A-99FBBAFBEAFE}"/>
                </a:ext>
              </a:extLst>
            </p:cNvPr>
            <p:cNvSpPr/>
            <p:nvPr/>
          </p:nvSpPr>
          <p:spPr>
            <a:xfrm>
              <a:off x="1447801" y="2514600"/>
              <a:ext cx="4042108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16CB-DA61-43B4-BC6C-8A2B17930067}"/>
                </a:ext>
              </a:extLst>
            </p:cNvPr>
            <p:cNvSpPr txBox="1"/>
            <p:nvPr/>
          </p:nvSpPr>
          <p:spPr>
            <a:xfrm>
              <a:off x="3842837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E921D-89C6-4489-9176-1B93AB30FBEC}"/>
                </a:ext>
              </a:extLst>
            </p:cNvPr>
            <p:cNvSpPr txBox="1"/>
            <p:nvPr/>
          </p:nvSpPr>
          <p:spPr>
            <a:xfrm>
              <a:off x="4742181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11EB1F-8D44-461B-B47C-DA84802C86C7}"/>
                </a:ext>
              </a:extLst>
            </p:cNvPr>
            <p:cNvSpPr txBox="1"/>
            <p:nvPr/>
          </p:nvSpPr>
          <p:spPr>
            <a:xfrm>
              <a:off x="5408236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19B43-516C-4C29-A9F7-C822962B4B24}"/>
                </a:ext>
              </a:extLst>
            </p:cNvPr>
            <p:cNvSpPr txBox="1"/>
            <p:nvPr/>
          </p:nvSpPr>
          <p:spPr>
            <a:xfrm>
              <a:off x="5900800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9A18A-01D6-404C-9D07-470466E0DC90}"/>
                </a:ext>
              </a:extLst>
            </p:cNvPr>
            <p:cNvSpPr/>
            <p:nvPr/>
          </p:nvSpPr>
          <p:spPr>
            <a:xfrm>
              <a:off x="1143000" y="2375680"/>
              <a:ext cx="304800" cy="326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6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8BAB0A-39EC-4982-9F91-04D917D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Therefore it is important to avoid and prevent repetition of these or similar accidents in future.</a:t>
            </a:r>
          </a:p>
          <a:p>
            <a:pPr eaLnBrk="1" hangingPunct="1"/>
            <a:r>
              <a:rPr lang="en-US" altLang="en-US" sz="2800" dirty="0"/>
              <a:t>Among the top reason that result in accident is due to Inadequate PPE protection or failing to wear PPE. 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70B0-6563-40C2-BA17-7BBB19AF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81400"/>
            <a:ext cx="6210300" cy="28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37D86-1E14-4B98-8726-F6407E6C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Specification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5F2BE4-9417-4845-A44E-16B2281A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Objective of this project to harness computer vision to detect PPE violations to raise awareness and avoid/prevent repetition of these or similar accidents in future </a:t>
            </a:r>
          </a:p>
          <a:p>
            <a:pPr eaLnBrk="1" hangingPunct="1"/>
            <a:r>
              <a:rPr lang="en-US" altLang="en-US" sz="2400" dirty="0"/>
              <a:t>For a start, the project would take a series of images with people wearing and not wearing safety helmets (PPE) for training and validation purpose.</a:t>
            </a:r>
          </a:p>
          <a:p>
            <a:pPr eaLnBrk="1" hangingPunct="1"/>
            <a:r>
              <a:rPr lang="en-US" altLang="en-US" sz="2400" dirty="0"/>
              <a:t>Transfer learning of the pre-trained model would be applied onto CCTV monitoring where safety helmet is required in those area</a:t>
            </a:r>
          </a:p>
          <a:p>
            <a:pPr eaLnBrk="1" hangingPunct="1"/>
            <a:r>
              <a:rPr lang="en-US" altLang="en-US" sz="2400" dirty="0">
                <a:solidFill>
                  <a:srgbClr val="FF0000"/>
                </a:solidFill>
              </a:rPr>
              <a:t>Apply Real Time Streaming Protocol (RSTP) – To google</a:t>
            </a:r>
          </a:p>
        </p:txBody>
      </p:sp>
    </p:spTree>
    <p:extLst>
      <p:ext uri="{BB962C8B-B14F-4D97-AF65-F5344CB8AC3E}">
        <p14:creationId xmlns:p14="http://schemas.microsoft.com/office/powerpoint/2010/main" val="3287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A9789C-D005-4167-9A33-378B6AE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Methodology / Approach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194E59-4D35-4C61-98BA-D85CB5AF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Knowledge of Python, Deep learning concepts, and Computer Vision is required to process data and get an optimized pre-trained network</a:t>
            </a:r>
          </a:p>
          <a:p>
            <a:pPr eaLnBrk="1" hangingPunct="1"/>
            <a:r>
              <a:rPr lang="en-US" altLang="en-US" sz="2800" dirty="0"/>
              <a:t>With the pre-trained network, it would be further deployed in actual scenario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B1F-B435-4373-A6FD-D624B21E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91000"/>
            <a:ext cx="3254590" cy="185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131AE-AC8C-40BF-A78B-DBCE455FC63E}"/>
              </a:ext>
            </a:extLst>
          </p:cNvPr>
          <p:cNvSpPr/>
          <p:nvPr/>
        </p:nvSpPr>
        <p:spPr>
          <a:xfrm>
            <a:off x="1447800" y="4465638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939E-6C4C-4FF8-82C3-1659BEDCC4BD}"/>
              </a:ext>
            </a:extLst>
          </p:cNvPr>
          <p:cNvSpPr/>
          <p:nvPr/>
        </p:nvSpPr>
        <p:spPr>
          <a:xfrm>
            <a:off x="3276600" y="4191000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5515-820A-4714-A308-9486C279757E}"/>
              </a:ext>
            </a:extLst>
          </p:cNvPr>
          <p:cNvSpPr txBox="1"/>
          <p:nvPr/>
        </p:nvSpPr>
        <p:spPr>
          <a:xfrm>
            <a:off x="3239292" y="48006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77B50-5511-4A30-8872-7BFFD4638CF9}"/>
              </a:ext>
            </a:extLst>
          </p:cNvPr>
          <p:cNvSpPr txBox="1"/>
          <p:nvPr/>
        </p:nvSpPr>
        <p:spPr>
          <a:xfrm>
            <a:off x="1412240" y="505428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81EE8-018E-422E-B5E7-5FF065E5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" b="7591"/>
          <a:stretch/>
        </p:blipFill>
        <p:spPr>
          <a:xfrm>
            <a:off x="4898812" y="4191000"/>
            <a:ext cx="3097225" cy="187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5DE1-631F-4608-95AC-F0CD68C54FF4}"/>
              </a:ext>
            </a:extLst>
          </p:cNvPr>
          <p:cNvSpPr/>
          <p:nvPr/>
        </p:nvSpPr>
        <p:spPr>
          <a:xfrm>
            <a:off x="5638800" y="43894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F6545-1B32-4054-BB3F-701A9E8E468B}"/>
              </a:ext>
            </a:extLst>
          </p:cNvPr>
          <p:cNvSpPr/>
          <p:nvPr/>
        </p:nvSpPr>
        <p:spPr>
          <a:xfrm>
            <a:off x="6934200" y="42370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A4BB-88A7-4CD0-ACA4-7DC810890EAB}"/>
              </a:ext>
            </a:extLst>
          </p:cNvPr>
          <p:cNvSpPr/>
          <p:nvPr/>
        </p:nvSpPr>
        <p:spPr>
          <a:xfrm>
            <a:off x="6553200" y="4828699"/>
            <a:ext cx="381000" cy="50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CF072-B55E-4146-8D41-7CA753354BC9}"/>
              </a:ext>
            </a:extLst>
          </p:cNvPr>
          <p:cNvSpPr txBox="1"/>
          <p:nvPr/>
        </p:nvSpPr>
        <p:spPr>
          <a:xfrm>
            <a:off x="5567166" y="4716384"/>
            <a:ext cx="104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1D26F-3ADB-4D3B-89CB-2467D1730175}"/>
              </a:ext>
            </a:extLst>
          </p:cNvPr>
          <p:cNvSpPr/>
          <p:nvPr/>
        </p:nvSpPr>
        <p:spPr>
          <a:xfrm>
            <a:off x="6548120" y="5293363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188FE-BE31-4008-A53E-FFCE39F3F47D}"/>
              </a:ext>
            </a:extLst>
          </p:cNvPr>
          <p:cNvSpPr/>
          <p:nvPr/>
        </p:nvSpPr>
        <p:spPr>
          <a:xfrm>
            <a:off x="6854818" y="455604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B8AEB3C-CAF9-4120-85D0-23347DF9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Design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C48173-7843-4165-926F-0699099D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/>
          <a:lstStyle/>
          <a:p>
            <a:pPr eaLnBrk="1" hangingPunct="1"/>
            <a:r>
              <a:rPr lang="en-US" sz="2400" dirty="0"/>
              <a:t>A series of stock photos would be selected to ensure that pre-trained model work in different environment. </a:t>
            </a:r>
          </a:p>
          <a:p>
            <a:pPr eaLnBrk="1" hangingPunct="1"/>
            <a:r>
              <a:rPr lang="en-US" altLang="en-US" sz="2400" dirty="0"/>
              <a:t>Using image classification and segmentation in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, the model would detect if safety helmet is wore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sz="2400" dirty="0"/>
              <a:t>If there is detection that safety helmet is not wore, a notification would be triggered to the respective department to confirm and investigate</a:t>
            </a:r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F82B1-ED1A-4122-BB27-5286B875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099"/>
            <a:ext cx="6638989" cy="2058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F6CE8-81D0-C44B-B97C-A2CE508D2898}"/>
              </a:ext>
            </a:extLst>
          </p:cNvPr>
          <p:cNvSpPr txBox="1"/>
          <p:nvPr/>
        </p:nvSpPr>
        <p:spPr>
          <a:xfrm>
            <a:off x="8001000" y="3200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more dataset of the head to improve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CE694-8AA2-C1FD-AB9D-09CD41462854}"/>
              </a:ext>
            </a:extLst>
          </p:cNvPr>
          <p:cNvSpPr txBox="1"/>
          <p:nvPr/>
        </p:nvSpPr>
        <p:spPr>
          <a:xfrm>
            <a:off x="8458200" y="44196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shot detection (SSD)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50E04-CE01-B624-69D0-351A749F94C4}"/>
              </a:ext>
            </a:extLst>
          </p:cNvPr>
          <p:cNvSpPr txBox="1"/>
          <p:nvPr/>
        </p:nvSpPr>
        <p:spPr>
          <a:xfrm>
            <a:off x="8750840" y="54864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Annotation need to be in text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0805-CF08-C028-D58B-DF6E4C21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YOLOV5 annotation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90D91-DD0C-2D23-8915-32386CE3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524125"/>
            <a:ext cx="6991350" cy="180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E920B-E582-3827-2B49-F43446732FD9}"/>
              </a:ext>
            </a:extLst>
          </p:cNvPr>
          <p:cNvSpPr txBox="1"/>
          <p:nvPr/>
        </p:nvSpPr>
        <p:spPr>
          <a:xfrm>
            <a:off x="2133600" y="2764277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5E862-E009-493F-5152-63CC1FC4F7C1}"/>
              </a:ext>
            </a:extLst>
          </p:cNvPr>
          <p:cNvSpPr txBox="1"/>
          <p:nvPr/>
        </p:nvSpPr>
        <p:spPr>
          <a:xfrm>
            <a:off x="990600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D535F-A511-CF00-14D5-73144374A2D2}"/>
              </a:ext>
            </a:extLst>
          </p:cNvPr>
          <p:cNvSpPr txBox="1"/>
          <p:nvPr/>
        </p:nvSpPr>
        <p:spPr>
          <a:xfrm>
            <a:off x="3630241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360C2-6607-A78B-AA57-9E1E1BC6F289}"/>
              </a:ext>
            </a:extLst>
          </p:cNvPr>
          <p:cNvSpPr txBox="1"/>
          <p:nvPr/>
        </p:nvSpPr>
        <p:spPr>
          <a:xfrm>
            <a:off x="4934558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D19A-53FD-EC5D-1FCF-458EF3F95330}"/>
              </a:ext>
            </a:extLst>
          </p:cNvPr>
          <p:cNvSpPr txBox="1"/>
          <p:nvPr/>
        </p:nvSpPr>
        <p:spPr>
          <a:xfrm>
            <a:off x="6477000" y="2743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max</a:t>
            </a:r>
          </a:p>
        </p:txBody>
      </p:sp>
    </p:spTree>
    <p:extLst>
      <p:ext uri="{BB962C8B-B14F-4D97-AF65-F5344CB8AC3E}">
        <p14:creationId xmlns:p14="http://schemas.microsoft.com/office/powerpoint/2010/main" val="242140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would be collected via photos of cassettes with / without safety helmet for training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8F63-F330-4166-9A2A-E0C09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2282"/>
            <a:ext cx="3352800" cy="274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6A1B-B147-4CC9-9F40-A90A7350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3552122"/>
            <a:ext cx="3114675" cy="287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58978-0670-4F75-97F2-72B6BB19249C}"/>
              </a:ext>
            </a:extLst>
          </p:cNvPr>
          <p:cNvSpPr txBox="1"/>
          <p:nvPr/>
        </p:nvSpPr>
        <p:spPr>
          <a:xfrm>
            <a:off x="17526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With safety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F5E5E-2287-4541-8B2C-99FEB0E43C94}"/>
              </a:ext>
            </a:extLst>
          </p:cNvPr>
          <p:cNvSpPr txBox="1"/>
          <p:nvPr/>
        </p:nvSpPr>
        <p:spPr>
          <a:xfrm>
            <a:off x="52959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safety helmet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FDDE8B4C6C84D90DC8CD43E82CD9B" ma:contentTypeVersion="14" ma:contentTypeDescription="Create a new document." ma:contentTypeScope="" ma:versionID="bfcc88e97655e567cf87a1ca61895111">
  <xsd:schema xmlns:xsd="http://www.w3.org/2001/XMLSchema" xmlns:xs="http://www.w3.org/2001/XMLSchema" xmlns:p="http://schemas.microsoft.com/office/2006/metadata/properties" xmlns:ns3="b8addac9-d6c0-421e-95cb-9410a5b27e88" xmlns:ns4="c62b425e-e354-45d4-9470-127208a4966a" targetNamespace="http://schemas.microsoft.com/office/2006/metadata/properties" ma:root="true" ma:fieldsID="494c7fae897fea50c1033990a92bd509" ns3:_="" ns4:_="">
    <xsd:import namespace="b8addac9-d6c0-421e-95cb-9410a5b27e88"/>
    <xsd:import namespace="c62b425e-e354-45d4-9470-127208a49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ddac9-d6c0-421e-95cb-9410a5b27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b425e-e354-45d4-9470-127208a4966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A63F68-BF52-4C67-A60D-2B0F9A5B3302}">
  <ds:schemaRefs>
    <ds:schemaRef ds:uri="b8addac9-d6c0-421e-95cb-9410a5b27e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2b425e-e354-45d4-9470-127208a4966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D2BE76-C0BE-4DAE-B133-A9B2645D76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1C09B5-C0FC-4C70-85A1-B6F9412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ddac9-d6c0-421e-95cb-9410a5b27e88"/>
    <ds:schemaRef ds:uri="c62b425e-e354-45d4-9470-127208a49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561</Words>
  <Application>Microsoft Office PowerPoint</Application>
  <PresentationFormat>On-screen Show (4:3)</PresentationFormat>
  <Paragraphs>93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C3879C Capstone Project </vt:lpstr>
      <vt:lpstr>Problem Statement</vt:lpstr>
      <vt:lpstr>Problem Statement</vt:lpstr>
      <vt:lpstr>Problem Statement</vt:lpstr>
      <vt:lpstr>Project Specification</vt:lpstr>
      <vt:lpstr>Project Methodology / Approach</vt:lpstr>
      <vt:lpstr>Solution Design</vt:lpstr>
      <vt:lpstr> YOLOV5 annotation format</vt:lpstr>
      <vt:lpstr>Data</vt:lpstr>
      <vt:lpstr>Results (interim)</vt:lpstr>
      <vt:lpstr>Challenges</vt:lpstr>
      <vt:lpstr>Project Schedule</vt:lpstr>
      <vt:lpstr>Machine Learning Deployment</vt:lpstr>
      <vt:lpstr>Machine Learning Deployment</vt:lpstr>
    </vt:vector>
  </TitlesOfParts>
  <Company>Republic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Evaluation Template</dc:title>
  <dc:creator>deborah_zhou</dc:creator>
  <cp:lastModifiedBy>Zhao Hong Lim</cp:lastModifiedBy>
  <cp:revision>37</cp:revision>
  <dcterms:created xsi:type="dcterms:W3CDTF">2011-04-11T03:57:31Z</dcterms:created>
  <dcterms:modified xsi:type="dcterms:W3CDTF">2023-04-23T09:27:32Z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0x010100618FDDE8B4C6C84D90DC8CD43E82CD9B</vt:lpwstr>
  </property>
  <property fmtid="{D5CDD505-2E9C-101B-9397-08002B2CF9AE}" pid="3" name="_dlc_DocIdItemGuid">
    <vt:lpwstr>969bb19c-be8b-49ff-b1ba-3672208d3278</vt:lpwstr>
  </property>
  <property fmtid="{D5CDD505-2E9C-101B-9397-08002B2CF9AE}" pid="4" name="MSIP_Label_b70f6a2e-9a0b-44bc-9fcb-55781401e2f0_Enabled">
    <vt:lpwstr>true</vt:lpwstr>
  </property>
  <property fmtid="{D5CDD505-2E9C-101B-9397-08002B2CF9AE}" pid="5" name="MSIP_Label_b70f6a2e-9a0b-44bc-9fcb-55781401e2f0_SetDate">
    <vt:lpwstr>2021-08-16T01:06:26Z</vt:lpwstr>
  </property>
  <property fmtid="{D5CDD505-2E9C-101B-9397-08002B2CF9AE}" pid="6" name="MSIP_Label_b70f6a2e-9a0b-44bc-9fcb-55781401e2f0_Method">
    <vt:lpwstr>Standard</vt:lpwstr>
  </property>
  <property fmtid="{D5CDD505-2E9C-101B-9397-08002B2CF9AE}" pid="7" name="MSIP_Label_b70f6a2e-9a0b-44bc-9fcb-55781401e2f0_Name">
    <vt:lpwstr>NON-SENSITIVE</vt:lpwstr>
  </property>
  <property fmtid="{D5CDD505-2E9C-101B-9397-08002B2CF9AE}" pid="8" name="MSIP_Label_b70f6a2e-9a0b-44bc-9fcb-55781401e2f0_SiteId">
    <vt:lpwstr>f688b0d0-79f0-40a4-8644-35fcdee9d0f3</vt:lpwstr>
  </property>
  <property fmtid="{D5CDD505-2E9C-101B-9397-08002B2CF9AE}" pid="9" name="MSIP_Label_b70f6a2e-9a0b-44bc-9fcb-55781401e2f0_ActionId">
    <vt:lpwstr>6c4e9e75-9ef6-4059-b695-07cd13bf9140</vt:lpwstr>
  </property>
  <property fmtid="{D5CDD505-2E9C-101B-9397-08002B2CF9AE}" pid="10" name="MSIP_Label_b70f6a2e-9a0b-44bc-9fcb-55781401e2f0_ContentBits">
    <vt:lpwstr>1</vt:lpwstr>
  </property>
</Properties>
</file>